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6" r:id="rId3"/>
    <p:sldId id="262" r:id="rId4"/>
    <p:sldId id="271" r:id="rId5"/>
    <p:sldId id="277" r:id="rId6"/>
    <p:sldId id="275" r:id="rId7"/>
    <p:sldId id="264" r:id="rId8"/>
    <p:sldId id="267" r:id="rId9"/>
    <p:sldId id="265" r:id="rId10"/>
    <p:sldId id="276" r:id="rId11"/>
    <p:sldId id="268" r:id="rId12"/>
    <p:sldId id="272" r:id="rId13"/>
    <p:sldId id="278" r:id="rId14"/>
    <p:sldId id="269" r:id="rId15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928101-372A-4C31-80C2-281F4E8344F0}">
          <p14:sldIdLst>
            <p14:sldId id="257"/>
          </p14:sldIdLst>
        </p14:section>
        <p14:section name="body" id="{88428375-3009-479A-A04C-24489A0801C0}">
          <p14:sldIdLst>
            <p14:sldId id="256"/>
            <p14:sldId id="262"/>
            <p14:sldId id="271"/>
            <p14:sldId id="277"/>
            <p14:sldId id="275"/>
            <p14:sldId id="264"/>
            <p14:sldId id="267"/>
            <p14:sldId id="265"/>
            <p14:sldId id="276"/>
            <p14:sldId id="268"/>
            <p14:sldId id="272"/>
            <p14:sldId id="278"/>
          </p14:sldIdLst>
        </p14:section>
        <p14:section name="final slide" id="{7EF579E7-F800-485D-B2BA-62E33035C8DA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17C7"/>
    <a:srgbClr val="FF5353"/>
    <a:srgbClr val="E6E6E6"/>
    <a:srgbClr val="E8E8E8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8844" autoAdjust="0"/>
  </p:normalViewPr>
  <p:slideViewPr>
    <p:cSldViewPr snapToGrid="0">
      <p:cViewPr varScale="1">
        <p:scale>
          <a:sx n="41" d="100"/>
          <a:sy n="41" d="100"/>
        </p:scale>
        <p:origin x="192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1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F54C1-06E5-4589-8006-1BB3CB86AAFF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9925"/>
            <a:ext cx="5619750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4D80B-7659-4264-9158-F65F3065F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2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15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71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10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12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15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dirty="0">
                <a:latin typeface="Franklin Gothic Demi" panose="020B0703020102020204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7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26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Franklin Gothic Demi" panose="020B0703020102020204" pitchFamily="34" charset="0"/>
            </a:endParaRPr>
          </a:p>
          <a:p>
            <a:br>
              <a:rPr lang="en-US" sz="1200" dirty="0">
                <a:latin typeface="Franklin Gothic Demi" panose="020B0703020102020204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4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49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9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7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38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88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4D80B-7659-4264-9158-F65F3065F1E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0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70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61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6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4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9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1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8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3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17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9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6F216-6727-48DF-BEBA-900CA5A67CB4}" type="datetimeFigureOut">
              <a:rPr lang="en-US" smtClean="0"/>
              <a:t>8/24/2017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A6D67-2A9C-4C6C-9409-0394DCBB5B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2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gi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C4056-A10E-4F70-843D-B9CC8AB884A3}"/>
              </a:ext>
            </a:extLst>
          </p:cNvPr>
          <p:cNvSpPr/>
          <p:nvPr/>
        </p:nvSpPr>
        <p:spPr>
          <a:xfrm>
            <a:off x="0" y="4945461"/>
            <a:ext cx="12192000" cy="19431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99DFC-3F56-4BAB-A2EE-7D87BF51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15" y="5501481"/>
            <a:ext cx="10515600" cy="1325563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3100" dirty="0">
                <a:latin typeface="Franklin Gothic Demi Cond" panose="020B0706030402020204" pitchFamily="34" charset="0"/>
              </a:rPr>
              <a:t>State of Hawaii</a:t>
            </a:r>
            <a:br>
              <a:rPr lang="en-US" sz="3100" dirty="0">
                <a:latin typeface="Franklin Gothic Demi Cond" panose="020B0706030402020204" pitchFamily="34" charset="0"/>
              </a:rPr>
            </a:br>
            <a:r>
              <a:rPr lang="en-US" sz="3100" dirty="0">
                <a:latin typeface="Franklin Gothic Demi Cond" panose="020B0706030402020204" pitchFamily="34" charset="0"/>
              </a:rPr>
              <a:t>Department of Commerce and Consumer Affairs</a:t>
            </a:r>
            <a:br>
              <a:rPr lang="en-US" sz="3100" dirty="0">
                <a:latin typeface="Franklin Gothic Demi Cond" panose="020B0706030402020204" pitchFamily="34" charset="0"/>
              </a:rPr>
            </a:br>
            <a:r>
              <a:rPr lang="en-US" sz="3100" dirty="0">
                <a:latin typeface="Franklin Gothic Demi Cond" panose="020B0706030402020204" pitchFamily="34" charset="0"/>
              </a:rPr>
              <a:t>Cable Television Division</a:t>
            </a:r>
            <a:br>
              <a:rPr lang="en-US" sz="3100" dirty="0">
                <a:latin typeface="Franklin Gothic Demi Cond" panose="020B0706030402020204" pitchFamily="34" charset="0"/>
              </a:rPr>
            </a:br>
            <a:r>
              <a:rPr lang="en-US" sz="3100" dirty="0">
                <a:latin typeface="Franklin Gothic Demi Cond" panose="020B0706030402020204" pitchFamily="34" charset="0"/>
              </a:rPr>
              <a:t>Hawaii Annual Code Challenge 2017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432F9-56F1-4661-820A-D897E072C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62" y="-7539"/>
            <a:ext cx="8848138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7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data:image/png;base64,iVBORw0KGgoAAAANSUhEUgAAANIAAADwCAMAAABCI8pNAAAAgVBMVEX///8kTnsLQ3SvuskAOm/5+vwSRXXq7vKVpLgAQHMcSni0v81bdJSerL4VRnYaSXjDzNfU2+NJZouGl6+9xdEwVoFqgZ99kKrFztiNnrRxhqLN1N6grsC3wc85XYXZ3+YAN21ie5opU39QbpHw8/YALGhLZ4wAMWoAJ2YAOG52i6bMpjj7AAAGnElEQVR4nO2d63qiOhRAJQKSUEFRaq14qXZmjn3/BzxgQEGJEInsxO71p18KlSwTNrnSwQBBXpeITqq/2A6Xs2QLkxklODuSlJLT2d4mbkDsaAqWpa44thUs8uxPvZgGzDrhvsHmqwOpkhVQ8rZ4j2zq5j4p4Rd0zh4mU0phYXjReQ2lG1BJJ1DJBFDJBFDJBFDJBH6DEgtoihsYrVRqrzLXjpeT6XblEZM7F2xDeKcidGnsjYoDa8hcdcKxiT/yImof2cEztydbJlUaZj++HeicKCNXeiVQyQRQyQRQyQRQyQRQyQReUGlgV+aXzGebfIZWGEefw1HzySawjWwSZn1ZFhL6/g2dHQX4u7A05hBQk+dnOaPj1ThKDJ2jznjkamzI/oDOUlc+wyslau4ISs6t0hw6S11BJRNAJRNAJRNAJRNAJRNAJRP4eTmlj+jKyGJRYnJnPbHotVHqROgSOmOPMtpQdmuUQWIzh4pWR4FQSmjkqMqops6Vap9l4Nz6RlxGGe4COoPSDO8WUopt3O3UUEhpiPCgsyjJVrBa7UL4FzqPkiTXI5I1ToYFiGXQqESNupmmy0ahFPazgs5oW4Ybu7mMTlWPxkbMDabtuqZgVyooamk/O7jek/ZCXCrWeipj9FeihM7Y7/rGPp9c9/faEVi6rg1dNLWBhDBbzzBxaH66irE17BU6f9sFbhF0Bm1wQ9TNKHXSrRn75XY0sqyjDy1RwXs4MpSwdeq8rxq7Em1gG2iPEtYDD9gaiD5hb9klfJfRpurdHwuSIdRl789P1/h94ahHy2ikJDZwNNlIt+z+SLqgR+9d2Z2UocVQ2ESpkhbPpps5sW7oEMfVPGXPaLBSeau03mkR84aqWg4FFNpI5XOWAz+jcVAbHdJSAh8DUyykQXxwFEcHy3KhH7YqG3icAHrGU3UMT6P4J7DSVL3SD7DSE0oJWslX/aRNW66wrbzJTrmRxUBXrqyUVztoJydQ3AzPCQ9wSupvpBMMbqDIUTnqgEqohEqopKnSdpqxUt2jLZSiYUa/b33+3GUvTntK2+HkRDJ2vW5XVTweWU+/O3BR6TWVCGOyLUK9lQjxHMcjclL9Ki2klAj1TsvTHI/KSPWyLWj7seJ8SXSUiOud19s5nttein3NOIsnPqAW/HFEJRYSloVkpVjA2U1EGerOTHZMP7uHrj/E8WzJQPHMYXJJJRLWj287XiAlpY0SYWPhmlU5KU2UCEnuLsKViX46KDHCmqdU2peUBkpthLhU2EoKWok1VbmqVJvqB6sk3HHgW1btQs82JQWpxOi+fsG3H1PGaPygFJwSo2G90DDmzQ0m2AnjjO9XPyglYQkNS1tl0npZf9L4XknBKImF9tUGoehE544UhBKjrF5oHd+2cNPqV9sREle//pVEt8hgvRc02em+vncnKKm+lcRCNSXUXFJ1Uv0qifKWhW2RT55PQUhPbqtfn0qMbuo70/6+xbAl3dfvskiuB156VBIK3aly1W9EVFJVqb6U0vzUC82bqlyLbyWrfpdv5alKhOWEohKSErr3zSTW+WL2E8cexoe3AoGQ8N0i96QE305SXOsAt0v6EaG7UtDMRQ/WVlJ7/aTWD5ZQqaT0evvppKNQLvXEMCCJCiGtpB4NCgKpfu6prTcWkkTqhLhUlIivNla18XuyI0Jc5Yu9mCu+GlW1Bkztfp4uKFsRgUpPBJVQCQRUQiUQUKmFUsCbJecr8GRQOZin+JK684uJKsfy1g0rJ87LXSrXuPoU9UrB7LSacVhcYM+TfNwo8HiKv0aObfxTqlhs5JfOZPxEny9xyRPvYeUa/inJDqe/898KJ+VKNO/NFJ8flw8XGyX4jiaWv6Ow2KPKUx/8WP6xXDBPjPMTi4VDp2T4zhOL4GlK/HJOvVL+qga+tYRFFSVWPjOsKDmohEqohEqohEqohEqohEqohEqohEqohEqohEqohEqohEr6KH2oGuafQA7zT/0L6+Lf9ASzdZa+TMaUD7ve6eDayydj5qdUsU16XjqT5R+bT8bwxGdYucY8n4zhf3eZjInm52wNJV9KObNLK3fO647vTpm5PUyZFb/I+Ce54rXF/0+ChqISKkGASqgEAioNZn9s3flPUskxADkjBEGQ12buGcyy9h1ZC+qay65225P02610ov4tbaikF6hkAqhkAr9G6ecfdD+1A39qN7h/j0wG+7gIgvxOVsPXYjUYLMuzsuZznA0GnsntoFuCJSrpDyqZACqZACqZQKr0Pww14CffiYfsAAAAAElFTkSuQmCC">
            <a:extLst>
              <a:ext uri="{FF2B5EF4-FFF2-40B4-BE49-F238E27FC236}">
                <a16:creationId xmlns:a16="http://schemas.microsoft.com/office/drawing/2014/main" id="{9313944E-FD0E-44D9-8376-69036E5682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11296" y="3044952"/>
            <a:ext cx="2700528" cy="270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2" name="Picture 8" descr="http://www.michigan.gov/images/som/symbolicons-iconLegislative_509729_7.png">
            <a:extLst>
              <a:ext uri="{FF2B5EF4-FFF2-40B4-BE49-F238E27FC236}">
                <a16:creationId xmlns:a16="http://schemas.microsoft.com/office/drawing/2014/main" id="{EB0C6551-DDDB-482C-B37B-08DAC003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90" y="1854910"/>
            <a:ext cx="2422015" cy="249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rnet symbol">
            <a:extLst>
              <a:ext uri="{FF2B5EF4-FFF2-40B4-BE49-F238E27FC236}">
                <a16:creationId xmlns:a16="http://schemas.microsoft.com/office/drawing/2014/main" id="{FC481EF7-4A17-4977-B0B4-FDA9ED00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01" y="1865662"/>
            <a:ext cx="2575284" cy="24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0B1ADE-B7A9-4D5F-A0B3-E75E656E385A}"/>
              </a:ext>
            </a:extLst>
          </p:cNvPr>
          <p:cNvSpPr/>
          <p:nvPr/>
        </p:nvSpPr>
        <p:spPr>
          <a:xfrm>
            <a:off x="0" y="502917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Who Will Benefit From HI Speed Map-It?</a:t>
            </a:r>
            <a:endParaRPr lang="en-US" sz="4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E6E9C-D800-41D4-A052-AB3A21307D35}"/>
              </a:ext>
            </a:extLst>
          </p:cNvPr>
          <p:cNvSpPr txBox="1"/>
          <p:nvPr/>
        </p:nvSpPr>
        <p:spPr>
          <a:xfrm>
            <a:off x="288532" y="4603965"/>
            <a:ext cx="346213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u="sng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Policymakers</a:t>
            </a:r>
            <a:endParaRPr lang="en-US" sz="4200" u="sn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A4AA5-9A1B-4D2F-84A5-98F79E8F417B}"/>
              </a:ext>
            </a:extLst>
          </p:cNvPr>
          <p:cNvSpPr/>
          <p:nvPr/>
        </p:nvSpPr>
        <p:spPr>
          <a:xfrm>
            <a:off x="4793087" y="5455101"/>
            <a:ext cx="2796424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4400" u="sng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The Public</a:t>
            </a:r>
            <a:endParaRPr lang="en-US" sz="4400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21C1A1-05F8-4292-A596-0CC72E2145F5}"/>
              </a:ext>
            </a:extLst>
          </p:cNvPr>
          <p:cNvSpPr/>
          <p:nvPr/>
        </p:nvSpPr>
        <p:spPr>
          <a:xfrm>
            <a:off x="9151993" y="4603965"/>
            <a:ext cx="26874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u="sng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Providers</a:t>
            </a:r>
            <a:endParaRPr lang="en-US" sz="4200" u="sng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E577F-ABE3-4648-8C16-2596BF4A08F7}"/>
              </a:ext>
            </a:extLst>
          </p:cNvPr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14C623-75AD-49B5-A2AF-31EE6689DE08}"/>
              </a:ext>
            </a:extLst>
          </p:cNvPr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the public icon transparent background">
            <a:extLst>
              <a:ext uri="{FF2B5EF4-FFF2-40B4-BE49-F238E27FC236}">
                <a16:creationId xmlns:a16="http://schemas.microsoft.com/office/drawing/2014/main" id="{604275ED-64D6-40C1-881E-F08000B0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174" y="1905816"/>
            <a:ext cx="3417900" cy="34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0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0EC24E-006E-4D3A-8D26-23E7ED260866}"/>
              </a:ext>
            </a:extLst>
          </p:cNvPr>
          <p:cNvSpPr/>
          <p:nvPr/>
        </p:nvSpPr>
        <p:spPr>
          <a:xfrm>
            <a:off x="461306" y="399534"/>
            <a:ext cx="113623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The Goal – Internet Speeds Like this…</a:t>
            </a:r>
            <a:endParaRPr lang="en-US" sz="7200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440D6F-770E-4687-92CC-8CDE84ED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3277304"/>
            <a:ext cx="4572000" cy="2571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0535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1C67C4-4C99-4CB0-A24B-2E093C577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09458"/>
            <a:ext cx="3810000" cy="2857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79316D-A0BC-40B3-96FD-8E3C9124EB7B}"/>
              </a:ext>
            </a:extLst>
          </p:cNvPr>
          <p:cNvSpPr/>
          <p:nvPr/>
        </p:nvSpPr>
        <p:spPr>
          <a:xfrm>
            <a:off x="279400" y="377408"/>
            <a:ext cx="8382000" cy="1288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72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…and </a:t>
            </a:r>
            <a:r>
              <a:rPr lang="en-US" sz="7200" b="1" u="sng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NOT like this</a:t>
            </a:r>
            <a:endParaRPr lang="en-US" sz="7200" b="1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light bulb gif transparent">
            <a:extLst>
              <a:ext uri="{FF2B5EF4-FFF2-40B4-BE49-F238E27FC236}">
                <a16:creationId xmlns:a16="http://schemas.microsoft.com/office/drawing/2014/main" id="{0E0797DD-50DF-4B02-9991-BD14EA992F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99" y="1320800"/>
            <a:ext cx="2445201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22D37EF2-9D51-4E4C-9D59-2EA1F1C5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4604" y="445350"/>
            <a:ext cx="8398764" cy="47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lated image">
            <a:extLst>
              <a:ext uri="{FF2B5EF4-FFF2-40B4-BE49-F238E27FC236}">
                <a16:creationId xmlns:a16="http://schemas.microsoft.com/office/drawing/2014/main" id="{4E1818FA-AC5A-40BF-8BD6-9BFBB39F1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502" y="723582"/>
            <a:ext cx="3671994" cy="417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d30y9cdsu7xlg0.cloudfront.net/png/45233-200.png">
            <a:extLst>
              <a:ext uri="{FF2B5EF4-FFF2-40B4-BE49-F238E27FC236}">
                <a16:creationId xmlns:a16="http://schemas.microsoft.com/office/drawing/2014/main" id="{83F6AD6F-09D6-431A-8BA2-6C964F58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652" y="49438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F506C0-782E-42F9-89F2-388FC9AF96B4}"/>
              </a:ext>
            </a:extLst>
          </p:cNvPr>
          <p:cNvSpPr/>
          <p:nvPr/>
        </p:nvSpPr>
        <p:spPr>
          <a:xfrm>
            <a:off x="438912" y="5173081"/>
            <a:ext cx="92049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We showed you what we came up with…but can </a:t>
            </a:r>
            <a:r>
              <a:rPr lang="en-US" sz="4400" u="sng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n-US" sz="44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do better?</a:t>
            </a:r>
            <a:endParaRPr lang="en-US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5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D03515-101D-446E-AD3D-B76304388656}"/>
              </a:ext>
            </a:extLst>
          </p:cNvPr>
          <p:cNvSpPr/>
          <p:nvPr/>
        </p:nvSpPr>
        <p:spPr>
          <a:xfrm>
            <a:off x="3280244" y="352207"/>
            <a:ext cx="5983307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72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Please Help!</a:t>
            </a:r>
            <a:endParaRPr lang="en-US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CE73A8-FB5F-47DD-B15A-FD02FEF4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56" y="2067568"/>
            <a:ext cx="2114087" cy="178053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2596546-548D-4FAD-9FD6-A776C93AB6E1}"/>
              </a:ext>
            </a:extLst>
          </p:cNvPr>
          <p:cNvSpPr txBox="1">
            <a:spLocks/>
          </p:cNvSpPr>
          <p:nvPr/>
        </p:nvSpPr>
        <p:spPr>
          <a:xfrm>
            <a:off x="1014099" y="4758277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Franklin Gothic Demi Cond" panose="020B0706030402020204" pitchFamily="34" charset="0"/>
              </a:rPr>
              <a:t>State of Hawaii</a:t>
            </a:r>
            <a:br>
              <a:rPr lang="en-US" sz="2800" dirty="0">
                <a:latin typeface="Franklin Gothic Demi Cond" panose="020B0706030402020204" pitchFamily="34" charset="0"/>
              </a:rPr>
            </a:br>
            <a:r>
              <a:rPr lang="en-US" sz="2800" dirty="0">
                <a:latin typeface="Franklin Gothic Demi Cond" panose="020B0706030402020204" pitchFamily="34" charset="0"/>
              </a:rPr>
              <a:t>Department of Commerce and Consumer Affairs</a:t>
            </a:r>
            <a:br>
              <a:rPr lang="en-US" sz="2800" dirty="0">
                <a:latin typeface="Franklin Gothic Demi Cond" panose="020B0706030402020204" pitchFamily="34" charset="0"/>
              </a:rPr>
            </a:br>
            <a:r>
              <a:rPr lang="en-US" sz="2800" dirty="0">
                <a:latin typeface="Franklin Gothic Demi Cond" panose="020B0706030402020204" pitchFamily="34" charset="0"/>
              </a:rPr>
              <a:t>Cable Television Division</a:t>
            </a:r>
            <a:br>
              <a:rPr lang="en-US" sz="2800" dirty="0">
                <a:latin typeface="Franklin Gothic Demi Cond" panose="020B0706030402020204" pitchFamily="34" charset="0"/>
              </a:rPr>
            </a:br>
            <a:r>
              <a:rPr lang="en-US" sz="2800" dirty="0">
                <a:latin typeface="Franklin Gothic Demi Cond" panose="020B0706030402020204" pitchFamily="34" charset="0"/>
              </a:rPr>
              <a:t>Hawaii Annual Code Challenge 2017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7EDCC-E18F-4978-8B31-FF9DD5505137}"/>
              </a:ext>
            </a:extLst>
          </p:cNvPr>
          <p:cNvSpPr/>
          <p:nvPr/>
        </p:nvSpPr>
        <p:spPr>
          <a:xfrm>
            <a:off x="4996649" y="5913152"/>
            <a:ext cx="2550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Thank You!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658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51BC8A-B16F-4001-B3E7-CA3A30CE7A92}"/>
              </a:ext>
            </a:extLst>
          </p:cNvPr>
          <p:cNvSpPr/>
          <p:nvPr/>
        </p:nvSpPr>
        <p:spPr>
          <a:xfrm>
            <a:off x="0" y="496844"/>
            <a:ext cx="121920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72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Remember this?</a:t>
            </a:r>
            <a:endParaRPr lang="en-US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43DF9-8EC1-4908-A9DD-967AB8D45405}"/>
              </a:ext>
            </a:extLst>
          </p:cNvPr>
          <p:cNvSpPr/>
          <p:nvPr/>
        </p:nvSpPr>
        <p:spPr>
          <a:xfrm>
            <a:off x="5858018" y="3488267"/>
            <a:ext cx="6274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14" name="56kDialUp">
            <a:hlinkClick r:id="" action="ppaction://media"/>
            <a:extLst>
              <a:ext uri="{FF2B5EF4-FFF2-40B4-BE49-F238E27FC236}">
                <a16:creationId xmlns:a16="http://schemas.microsoft.com/office/drawing/2014/main" id="{0F4CE462-2517-4459-B0F7-B58AD64FE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6977" y="6096408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B34224-DBB8-4C0F-86B4-431F90D70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07" y="2913977"/>
            <a:ext cx="4762500" cy="2676525"/>
          </a:xfrm>
          <a:prstGeom prst="rect">
            <a:avLst/>
          </a:prstGeom>
        </p:spPr>
      </p:pic>
      <p:pic>
        <p:nvPicPr>
          <p:cNvPr id="3076" name="Picture 4" descr=" dos old computer GIF">
            <a:extLst>
              <a:ext uri="{FF2B5EF4-FFF2-40B4-BE49-F238E27FC236}">
                <a16:creationId xmlns:a16="http://schemas.microsoft.com/office/drawing/2014/main" id="{6426E6C2-5932-4BB6-B2C5-7AA96FDC81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3" y="2913978"/>
            <a:ext cx="474133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61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848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69F8CC-58BF-4E7F-8D2E-7F6FF7B51596}"/>
              </a:ext>
            </a:extLst>
          </p:cNvPr>
          <p:cNvSpPr/>
          <p:nvPr/>
        </p:nvSpPr>
        <p:spPr>
          <a:xfrm>
            <a:off x="-838200" y="66279"/>
            <a:ext cx="12192000" cy="118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66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For some, this happens…</a:t>
            </a:r>
            <a:endParaRPr lang="en-US" sz="6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mii-channel_edit">
            <a:hlinkClick r:id="" action="ppaction://media"/>
            <a:extLst>
              <a:ext uri="{FF2B5EF4-FFF2-40B4-BE49-F238E27FC236}">
                <a16:creationId xmlns:a16="http://schemas.microsoft.com/office/drawing/2014/main" id="{AE440EB7-E178-45C6-9183-73671319C2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519" y="6114696"/>
            <a:ext cx="6096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B9C134-3431-4633-A7B9-1BF384C6882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85" y="2014838"/>
            <a:ext cx="4572000" cy="3429000"/>
          </a:xfrm>
          <a:prstGeom prst="rect">
            <a:avLst/>
          </a:prstGeom>
          <a:ln w="31750">
            <a:solidFill>
              <a:srgbClr val="0070C0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767AF81-9AD4-467B-ADD0-79A8CD09D9BE}"/>
              </a:ext>
            </a:extLst>
          </p:cNvPr>
          <p:cNvSpPr/>
          <p:nvPr/>
        </p:nvSpPr>
        <p:spPr>
          <a:xfrm>
            <a:off x="2844801" y="5673380"/>
            <a:ext cx="11468100" cy="1089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60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and for others still…</a:t>
            </a:r>
            <a:endParaRPr lang="en-US" sz="6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6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B1FA1DF-1496-4276-AF37-4D7C13123360}"/>
              </a:ext>
            </a:extLst>
          </p:cNvPr>
          <p:cNvSpPr txBox="1"/>
          <p:nvPr/>
        </p:nvSpPr>
        <p:spPr>
          <a:xfrm>
            <a:off x="0" y="384951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computer is offline.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1969CD-C422-491D-94D8-7354A91B4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8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8ACC7C-2050-40C4-B901-1C8A9274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59745">
            <a:off x="382310" y="4388047"/>
            <a:ext cx="2958796" cy="2071158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EA1F6-3987-4DE7-99C4-0C8967A33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87" y="1454452"/>
            <a:ext cx="2286000" cy="2286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BB4C5D-E8D8-41A9-8B78-D48C367A07D6}"/>
              </a:ext>
            </a:extLst>
          </p:cNvPr>
          <p:cNvCxnSpPr>
            <a:cxnSpLocks/>
          </p:cNvCxnSpPr>
          <p:nvPr/>
        </p:nvCxnSpPr>
        <p:spPr>
          <a:xfrm>
            <a:off x="7228143" y="280415"/>
            <a:ext cx="0" cy="633704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05FA602-0851-44B1-9CEF-DAEE57749D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72232">
            <a:off x="7758783" y="1830764"/>
            <a:ext cx="2274473" cy="227447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64A6EA9-A425-4463-B95A-54A2F9580CCC}"/>
              </a:ext>
            </a:extLst>
          </p:cNvPr>
          <p:cNvSpPr/>
          <p:nvPr/>
        </p:nvSpPr>
        <p:spPr>
          <a:xfrm>
            <a:off x="94967" y="-13857"/>
            <a:ext cx="7011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No access to internet is not </a:t>
            </a:r>
          </a:p>
          <a:p>
            <a:r>
              <a:rPr lang="en-US" sz="36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only …</a:t>
            </a:r>
            <a:endParaRPr lang="en-US" sz="3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B21A95-E835-4B88-9D28-742912C75EA5}"/>
              </a:ext>
            </a:extLst>
          </p:cNvPr>
          <p:cNvSpPr/>
          <p:nvPr/>
        </p:nvSpPr>
        <p:spPr>
          <a:xfrm>
            <a:off x="7982610" y="6207094"/>
            <a:ext cx="4589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…it can also mean</a:t>
            </a:r>
            <a:endParaRPr lang="en-US" sz="3600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6D3FF4A-49B5-4D4E-880F-808A0070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7261">
            <a:off x="7887741" y="520723"/>
            <a:ext cx="4020119" cy="833802"/>
          </a:xfrm>
          <a:prstGeom prst="rect">
            <a:avLst/>
          </a:prstGeom>
          <a:noFill/>
          <a:ln w="190500" cap="rnd" algn="ctr">
            <a:solidFill>
              <a:srgbClr val="FFFFFF"/>
            </a:solidFill>
            <a:round/>
            <a:headEnd/>
            <a:tailEnd/>
          </a:ln>
          <a:effectLst>
            <a:outerShdw blurRad="50038" algn="ctr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</p:pic>
      <p:pic>
        <p:nvPicPr>
          <p:cNvPr id="2052" name="Picture 4" descr="Untitled-35-512">
            <a:extLst>
              <a:ext uri="{FF2B5EF4-FFF2-40B4-BE49-F238E27FC236}">
                <a16:creationId xmlns:a16="http://schemas.microsoft.com/office/drawing/2014/main" id="{C2E0F8EB-7E57-4D2C-B872-E19E14154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270" y="2034128"/>
            <a:ext cx="1714733" cy="171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3E918C8-5DDC-420F-B81D-4FF0F968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13" y="4544191"/>
            <a:ext cx="3795111" cy="1522789"/>
          </a:xfrm>
          <a:prstGeom prst="roundRect">
            <a:avLst>
              <a:gd name="adj" fmla="val 16667"/>
            </a:avLst>
          </a:prstGeom>
          <a:noFill/>
          <a:ln w="88900" cap="sq" algn="ctr">
            <a:solidFill>
              <a:srgbClr val="FFFFFF"/>
            </a:solidFill>
            <a:miter lim="800000"/>
            <a:headEnd/>
            <a:tailEnd/>
          </a:ln>
          <a:effectLst>
            <a:outerShdw blurRad="254000" algn="ctr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AD60ED-227D-4C67-BC89-C7A1B465A1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80" y="1391173"/>
            <a:ext cx="3055690" cy="2459457"/>
          </a:xfrm>
          <a:prstGeom prst="round2DiagRect">
            <a:avLst>
              <a:gd name="adj1" fmla="val 16667"/>
              <a:gd name="adj2" fmla="val 6983"/>
            </a:avLst>
          </a:prstGeom>
          <a:ln w="88900" cap="sq">
            <a:solidFill>
              <a:srgbClr val="FF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40EAF5-31EA-4BF6-9EF4-92F4876089EE}"/>
              </a:ext>
            </a:extLst>
          </p:cNvPr>
          <p:cNvCxnSpPr>
            <a:cxnSpLocks/>
          </p:cNvCxnSpPr>
          <p:nvPr/>
        </p:nvCxnSpPr>
        <p:spPr>
          <a:xfrm flipH="1">
            <a:off x="406068" y="1391173"/>
            <a:ext cx="3020755" cy="240007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BBD3408-5FD6-4ECF-AD3F-020F14F95C33}"/>
              </a:ext>
            </a:extLst>
          </p:cNvPr>
          <p:cNvCxnSpPr>
            <a:cxnSpLocks/>
          </p:cNvCxnSpPr>
          <p:nvPr/>
        </p:nvCxnSpPr>
        <p:spPr>
          <a:xfrm>
            <a:off x="651137" y="4088940"/>
            <a:ext cx="2379191" cy="266937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5DF0C0-C69B-48EB-A128-37D7FDDDBA9B}"/>
              </a:ext>
            </a:extLst>
          </p:cNvPr>
          <p:cNvGrpSpPr/>
          <p:nvPr/>
        </p:nvGrpSpPr>
        <p:grpSpPr>
          <a:xfrm>
            <a:off x="3684573" y="2184400"/>
            <a:ext cx="3437682" cy="3314700"/>
            <a:chOff x="4020048" y="2573570"/>
            <a:chExt cx="3102207" cy="2927468"/>
          </a:xfrm>
        </p:grpSpPr>
        <p:pic>
          <p:nvPicPr>
            <p:cNvPr id="2061" name="Picture 13" descr="Team Fortress 2 new 9 icon">
              <a:extLst>
                <a:ext uri="{FF2B5EF4-FFF2-40B4-BE49-F238E27FC236}">
                  <a16:creationId xmlns:a16="http://schemas.microsoft.com/office/drawing/2014/main" id="{DAED893A-49B2-4633-888F-47352EF2F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475" y="3649275"/>
              <a:ext cx="725759" cy="72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5" name="Picture 17" descr="Tristana Rocket Girl icon">
              <a:extLst>
                <a:ext uri="{FF2B5EF4-FFF2-40B4-BE49-F238E27FC236}">
                  <a16:creationId xmlns:a16="http://schemas.microsoft.com/office/drawing/2014/main" id="{3EF828A0-C9B5-43EE-A42A-77A0D46E5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6435" y="4574446"/>
              <a:ext cx="926592" cy="926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7" name="Picture 19" descr="Dota 2 Icon by FallenShard">
              <a:extLst>
                <a:ext uri="{FF2B5EF4-FFF2-40B4-BE49-F238E27FC236}">
                  <a16:creationId xmlns:a16="http://schemas.microsoft.com/office/drawing/2014/main" id="{296E790B-CE76-48F1-AE43-191E19FF6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12" y="2648469"/>
              <a:ext cx="824971" cy="82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9" name="Picture 21" descr="File:Css-source-large-icon.png">
              <a:extLst>
                <a:ext uri="{FF2B5EF4-FFF2-40B4-BE49-F238E27FC236}">
                  <a16:creationId xmlns:a16="http://schemas.microsoft.com/office/drawing/2014/main" id="{EFEBF5B4-7272-47E7-B380-501E1C51A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622" y="2573570"/>
              <a:ext cx="874087" cy="874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1" name="Picture 23" descr="Rocket League - Icon by Blagoicons">
              <a:extLst>
                <a:ext uri="{FF2B5EF4-FFF2-40B4-BE49-F238E27FC236}">
                  <a16:creationId xmlns:a16="http://schemas.microsoft.com/office/drawing/2014/main" id="{3115BCDA-6FA4-4BB9-B392-67A9B38DE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870" y="3628165"/>
              <a:ext cx="770775" cy="77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3" name="Picture 25" descr="starcraft button by tisinrei">
              <a:extLst>
                <a:ext uri="{FF2B5EF4-FFF2-40B4-BE49-F238E27FC236}">
                  <a16:creationId xmlns:a16="http://schemas.microsoft.com/office/drawing/2014/main" id="{9080A664-79D4-4C8B-8929-A23C87825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377" y="3649275"/>
              <a:ext cx="749665" cy="749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5" name="Picture 27" descr="Image result for black ops icon">
              <a:extLst>
                <a:ext uri="{FF2B5EF4-FFF2-40B4-BE49-F238E27FC236}">
                  <a16:creationId xmlns:a16="http://schemas.microsoft.com/office/drawing/2014/main" id="{1D1B29A0-D455-4F52-8F53-CC3FF0C22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052" y="4658298"/>
              <a:ext cx="750074" cy="750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9" name="Picture 31" descr="Image result for pokemon go icon">
              <a:extLst>
                <a:ext uri="{FF2B5EF4-FFF2-40B4-BE49-F238E27FC236}">
                  <a16:creationId xmlns:a16="http://schemas.microsoft.com/office/drawing/2014/main" id="{41F8B67A-8911-427E-B3E2-2171CD07D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806" y="4605069"/>
              <a:ext cx="856532" cy="856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1" name="Picture 33" descr="steam icon">
              <a:extLst>
                <a:ext uri="{FF2B5EF4-FFF2-40B4-BE49-F238E27FC236}">
                  <a16:creationId xmlns:a16="http://schemas.microsoft.com/office/drawing/2014/main" id="{8EC9CCB2-7F3E-405D-9EA0-FD478E486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628" y="2648469"/>
              <a:ext cx="689561" cy="689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608505-4C48-4397-8285-62137DE03B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0048" y="2599579"/>
              <a:ext cx="3038207" cy="2859091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719D60-A1DE-4E6F-A922-0957858072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8052" y="2589545"/>
              <a:ext cx="3034203" cy="2844836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utoShape 47" descr="No internet connection sign of phone interface free icon">
              <a:extLst>
                <a:ext uri="{FF2B5EF4-FFF2-40B4-BE49-F238E27FC236}">
                  <a16:creationId xmlns:a16="http://schemas.microsoft.com/office/drawing/2014/main" id="{BD7DE90F-0ADC-4A53-819C-1270A9ADB4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18654" y="3765744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4BC239F-9131-4F99-BBB4-860D30A2191D}"/>
              </a:ext>
            </a:extLst>
          </p:cNvPr>
          <p:cNvSpPr txBox="1"/>
          <p:nvPr/>
        </p:nvSpPr>
        <p:spPr>
          <a:xfrm rot="21340244">
            <a:off x="7784428" y="1116676"/>
            <a:ext cx="20478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radley Hand ITC" panose="03070402050302030203" pitchFamily="66" charset="0"/>
              </a:rPr>
              <a:t>Education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35F091-FD1B-4C87-8F92-2AE484BBF0CC}"/>
              </a:ext>
            </a:extLst>
          </p:cNvPr>
          <p:cNvSpPr txBox="1"/>
          <p:nvPr/>
        </p:nvSpPr>
        <p:spPr>
          <a:xfrm rot="433414">
            <a:off x="9522056" y="2808057"/>
            <a:ext cx="103370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radley Hand ITC" panose="03070402050302030203" pitchFamily="66" charset="0"/>
              </a:rPr>
              <a:t>Jobs</a:t>
            </a:r>
            <a:endParaRPr lang="en-US" sz="3200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F0FEAE-D38E-4EA3-9048-A7D588EA231C}"/>
              </a:ext>
            </a:extLst>
          </p:cNvPr>
          <p:cNvSpPr txBox="1"/>
          <p:nvPr/>
        </p:nvSpPr>
        <p:spPr>
          <a:xfrm rot="20957228">
            <a:off x="7320864" y="4095175"/>
            <a:ext cx="30935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radley Hand ITC" panose="03070402050302030203" pitchFamily="66" charset="0"/>
              </a:rPr>
              <a:t>Health &amp; Safety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903B8E-E6BF-492D-A190-E2D4C53310CC}"/>
              </a:ext>
            </a:extLst>
          </p:cNvPr>
          <p:cNvCxnSpPr>
            <a:cxnSpLocks/>
          </p:cNvCxnSpPr>
          <p:nvPr/>
        </p:nvCxnSpPr>
        <p:spPr>
          <a:xfrm>
            <a:off x="7592530" y="236195"/>
            <a:ext cx="4399473" cy="1212571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FC80FD-4719-4ABE-987A-9EF809B79E1D}"/>
              </a:ext>
            </a:extLst>
          </p:cNvPr>
          <p:cNvCxnSpPr>
            <a:cxnSpLocks/>
          </p:cNvCxnSpPr>
          <p:nvPr/>
        </p:nvCxnSpPr>
        <p:spPr>
          <a:xfrm flipV="1">
            <a:off x="7521526" y="1448587"/>
            <a:ext cx="4433854" cy="2434165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69DF69-F0ED-4483-BC3A-32BFCD5843E5}"/>
              </a:ext>
            </a:extLst>
          </p:cNvPr>
          <p:cNvCxnSpPr>
            <a:cxnSpLocks/>
          </p:cNvCxnSpPr>
          <p:nvPr/>
        </p:nvCxnSpPr>
        <p:spPr>
          <a:xfrm>
            <a:off x="7527007" y="3907000"/>
            <a:ext cx="4598133" cy="2446161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2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771049-9DD3-4C1F-B760-D8DCE175A1C7}"/>
              </a:ext>
            </a:extLst>
          </p:cNvPr>
          <p:cNvCxnSpPr>
            <a:cxnSpLocks/>
          </p:cNvCxnSpPr>
          <p:nvPr/>
        </p:nvCxnSpPr>
        <p:spPr>
          <a:xfrm>
            <a:off x="0" y="6175950"/>
            <a:ext cx="12192000" cy="0"/>
          </a:xfrm>
          <a:prstGeom prst="straightConnector1">
            <a:avLst/>
          </a:prstGeom>
          <a:ln w="31750">
            <a:solidFill>
              <a:srgbClr val="F117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6A7A92F-5F61-4308-A4F1-8B6FBA65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44" y="0"/>
            <a:ext cx="92171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2B4BE-54FB-40F2-92DD-EA0884372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99674">
            <a:off x="5304991" y="862086"/>
            <a:ext cx="6337271" cy="3246099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4ABF4-244C-46F7-B7B7-9C75E8B01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3821">
            <a:off x="677270" y="411102"/>
            <a:ext cx="4972963" cy="4618875"/>
          </a:xfrm>
          <a:prstGeom prst="rect">
            <a:avLst/>
          </a:prstGeom>
          <a:ln w="15875"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DE698-47C2-4911-8A35-8CC5202DC865}"/>
              </a:ext>
            </a:extLst>
          </p:cNvPr>
          <p:cNvSpPr txBox="1"/>
          <p:nvPr/>
        </p:nvSpPr>
        <p:spPr>
          <a:xfrm>
            <a:off x="1719072" y="5441079"/>
            <a:ext cx="9107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What resources are available to address broadband issues?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098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350F405-AB1A-481C-A1EE-7C10FFDC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12" y="-6350"/>
            <a:ext cx="9474788" cy="6858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6C9297-ED76-4836-B081-D9317D078142}"/>
              </a:ext>
            </a:extLst>
          </p:cNvPr>
          <p:cNvSpPr/>
          <p:nvPr/>
        </p:nvSpPr>
        <p:spPr>
          <a:xfrm>
            <a:off x="2704512" y="6599109"/>
            <a:ext cx="444500" cy="258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188D8-967A-4A25-BDE6-A174C60805FC}"/>
              </a:ext>
            </a:extLst>
          </p:cNvPr>
          <p:cNvSpPr txBox="1"/>
          <p:nvPr/>
        </p:nvSpPr>
        <p:spPr>
          <a:xfrm>
            <a:off x="380706" y="2815031"/>
            <a:ext cx="1943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FCC Fixed Broadband Deployment Map (June, 2016)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678D3-E10D-49FD-BE5E-1070BB57D63F}"/>
              </a:ext>
            </a:extLst>
          </p:cNvPr>
          <p:cNvSpPr/>
          <p:nvPr/>
        </p:nvSpPr>
        <p:spPr>
          <a:xfrm>
            <a:off x="0" y="1053598"/>
            <a:ext cx="2704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cs typeface="Times New Roman" panose="02020603050405020304" pitchFamily="18" charset="0"/>
              </a:rPr>
              <a:t>The Map We Have Now: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619382-2B68-4164-BDEC-8150CCC24BE8}"/>
              </a:ext>
            </a:extLst>
          </p:cNvPr>
          <p:cNvSpPr/>
          <p:nvPr/>
        </p:nvSpPr>
        <p:spPr>
          <a:xfrm>
            <a:off x="8940800" y="5765800"/>
            <a:ext cx="2514600" cy="10922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8C279E-16A9-4A2C-AA6B-E3146EF8A11B}"/>
              </a:ext>
            </a:extLst>
          </p:cNvPr>
          <p:cNvCxnSpPr>
            <a:cxnSpLocks/>
          </p:cNvCxnSpPr>
          <p:nvPr/>
        </p:nvCxnSpPr>
        <p:spPr>
          <a:xfrm flipH="1" flipV="1">
            <a:off x="3809158" y="5486400"/>
            <a:ext cx="5131642" cy="11127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023B74E-5A7D-49B6-82BB-7DC057885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4" y="4368800"/>
            <a:ext cx="3392714" cy="194310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2054" name="Picture 6" descr="Image result for fcc icon transparent">
            <a:extLst>
              <a:ext uri="{FF2B5EF4-FFF2-40B4-BE49-F238E27FC236}">
                <a16:creationId xmlns:a16="http://schemas.microsoft.com/office/drawing/2014/main" id="{E211ED85-EE9A-42ED-9662-625FF8213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984" y="5480050"/>
            <a:ext cx="547743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97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782F07-163B-44C6-9C79-A41EB763FA14}"/>
              </a:ext>
            </a:extLst>
          </p:cNvPr>
          <p:cNvSpPr txBox="1"/>
          <p:nvPr/>
        </p:nvSpPr>
        <p:spPr>
          <a:xfrm>
            <a:off x="9347201" y="2501900"/>
            <a:ext cx="2844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Aggregated User test results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FCC map layer with list of providers in their area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More information than just fixed broadband or no fixed broadband, and advertised speeds, for a census block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60E002-2AAD-4530-9BEE-FB367FE77C2D}"/>
              </a:ext>
            </a:extLst>
          </p:cNvPr>
          <p:cNvSpPr/>
          <p:nvPr/>
        </p:nvSpPr>
        <p:spPr>
          <a:xfrm>
            <a:off x="9319261" y="1185450"/>
            <a:ext cx="286355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The Map We Want:</a:t>
            </a:r>
            <a:endParaRPr lang="en-US" sz="3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BBD8C0-5CE0-4393-BC36-BE19B34A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220200" cy="6858000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195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F7F47C8-CB1A-468B-8FC0-A054DEF717FE}"/>
              </a:ext>
            </a:extLst>
          </p:cNvPr>
          <p:cNvSpPr/>
          <p:nvPr/>
        </p:nvSpPr>
        <p:spPr>
          <a:xfrm>
            <a:off x="0" y="1722261"/>
            <a:ext cx="12193374" cy="16401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07916F-B899-4936-99E5-F90533B598F6}"/>
              </a:ext>
            </a:extLst>
          </p:cNvPr>
          <p:cNvSpPr/>
          <p:nvPr/>
        </p:nvSpPr>
        <p:spPr>
          <a:xfrm>
            <a:off x="437146" y="235524"/>
            <a:ext cx="107261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00B0F0"/>
                </a:solidFill>
                <a:effectLst>
                  <a:outerShdw blurRad="50800" dist="38100" algn="l">
                    <a:srgbClr val="000000">
                      <a:alpha val="40000"/>
                    </a:srgbClr>
                  </a:outerShdw>
                </a:effectLst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What we Need from YOU:</a:t>
            </a:r>
            <a:endParaRPr lang="en-US" sz="6600" dirty="0">
              <a:solidFill>
                <a:srgbClr val="00B0F0"/>
              </a:solidFill>
            </a:endParaRPr>
          </a:p>
        </p:txBody>
      </p:sp>
      <p:pic>
        <p:nvPicPr>
          <p:cNvPr id="11" name="Picture 10" descr="C:\Users\ctakase\Pictures\cell phone.jpg">
            <a:extLst>
              <a:ext uri="{FF2B5EF4-FFF2-40B4-BE49-F238E27FC236}">
                <a16:creationId xmlns:a16="http://schemas.microsoft.com/office/drawing/2014/main" id="{CA064EC4-7AF6-45B0-8EC0-00933ABE91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62" y="1813733"/>
            <a:ext cx="1447800" cy="153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landingImage" descr="DELL Optiplex 780 Windows 10, 1TB HDD, Core 2 Duo 3.0Ghz, 8GB, with 20'' Monitor (Certified Refurbished)">
            <a:extLst>
              <a:ext uri="{FF2B5EF4-FFF2-40B4-BE49-F238E27FC236}">
                <a16:creationId xmlns:a16="http://schemas.microsoft.com/office/drawing/2014/main" id="{F657996C-F527-472F-8091-07AC148FAA5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34" y="1829185"/>
            <a:ext cx="176403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landingImage" descr="Microsoft Surface Pro (Intel Core i5, 4GB RAM, 128 GB)">
            <a:extLst>
              <a:ext uri="{FF2B5EF4-FFF2-40B4-BE49-F238E27FC236}">
                <a16:creationId xmlns:a16="http://schemas.microsoft.com/office/drawing/2014/main" id="{337BA4A8-A8BF-45BE-9A94-A34B971B751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98" y="1813733"/>
            <a:ext cx="1598217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landingImage" descr="HP 14-inch Laptop, AMD E2-7110, 4GB RAM, 32GB eMMC, Windows 10 (14-an013nr, Silver)">
            <a:extLst>
              <a:ext uri="{FF2B5EF4-FFF2-40B4-BE49-F238E27FC236}">
                <a16:creationId xmlns:a16="http://schemas.microsoft.com/office/drawing/2014/main" id="{BF9AAEE4-6A50-49E1-B377-EBB7FBE0138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72" y="1780356"/>
            <a:ext cx="1491883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705AB3-E4CF-4458-9CFF-840AC34631B7}"/>
              </a:ext>
            </a:extLst>
          </p:cNvPr>
          <p:cNvSpPr/>
          <p:nvPr/>
        </p:nvSpPr>
        <p:spPr>
          <a:xfrm>
            <a:off x="1507626" y="3667321"/>
            <a:ext cx="9859269" cy="255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u="sng" dirty="0">
                <a:ln w="19050" cap="rnd" cmpd="sng" algn="ctr">
                  <a:solidFill>
                    <a:srgbClr val="000000"/>
                  </a:solidFill>
                  <a:prstDash val="solid"/>
                  <a:bevel/>
                </a:ln>
                <a:solidFill>
                  <a:srgbClr val="FF00FF"/>
                </a:solidFill>
                <a:latin typeface="Bauhaus 93" panose="04030905020B02020C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enticing, easy to use</a:t>
            </a:r>
            <a:r>
              <a:rPr lang="en-US" sz="3200" dirty="0">
                <a:solidFill>
                  <a:srgbClr val="7030A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 (both wireline and mobile versions) to: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Font typeface="Wingdings" panose="05000000000000000000" pitchFamily="2" charset="2"/>
              <a:buChar char="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Encourage EVERYONE to participate in broadband data collection</a:t>
            </a:r>
          </a:p>
          <a:p>
            <a:pPr marL="342900" indent="-342900">
              <a:lnSpc>
                <a:spcPct val="115000"/>
              </a:lnSpc>
              <a:buClr>
                <a:srgbClr val="CC0099"/>
              </a:buClr>
              <a:buFont typeface="Wingdings" panose="05000000000000000000" pitchFamily="2" charset="2"/>
              <a:buChar char="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residents to report locations of “No Internet” access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Font typeface="Wingdings" panose="05000000000000000000" pitchFamily="2" charset="2"/>
              <a:buChar char="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Gather better data through self-reported speed test results by participants anywhere in the State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99"/>
              </a:buClr>
              <a:buFont typeface="Wingdings" panose="05000000000000000000" pitchFamily="2" charset="2"/>
              <a:buChar char="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 a MAP of the data on an ongoing basis to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 broadband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 in our State.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A765D0-1055-4E5A-AFB4-40265FF9A87A}"/>
              </a:ext>
            </a:extLst>
          </p:cNvPr>
          <p:cNvCxnSpPr>
            <a:cxnSpLocks/>
          </p:cNvCxnSpPr>
          <p:nvPr/>
        </p:nvCxnSpPr>
        <p:spPr>
          <a:xfrm flipV="1">
            <a:off x="0" y="1722261"/>
            <a:ext cx="12192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50AE44-8FFB-44D1-88F0-98A21E56FDC0}"/>
              </a:ext>
            </a:extLst>
          </p:cNvPr>
          <p:cNvCxnSpPr>
            <a:cxnSpLocks/>
          </p:cNvCxnSpPr>
          <p:nvPr/>
        </p:nvCxnSpPr>
        <p:spPr>
          <a:xfrm>
            <a:off x="0" y="331211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pokemon go trainer transparent background">
            <a:extLst>
              <a:ext uri="{FF2B5EF4-FFF2-40B4-BE49-F238E27FC236}">
                <a16:creationId xmlns:a16="http://schemas.microsoft.com/office/drawing/2014/main" id="{181E926B-C76D-41F8-8794-F74A2AE0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515" y="10083"/>
            <a:ext cx="2025360" cy="17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18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5BBABD3ED67B409AFFFDC911FC89DB" ma:contentTypeVersion="3" ma:contentTypeDescription="Create a new document." ma:contentTypeScope="" ma:versionID="04797fd41166752bac8b353348de2776">
  <xsd:schema xmlns:xsd="http://www.w3.org/2001/XMLSchema" xmlns:xs="http://www.w3.org/2001/XMLSchema" xmlns:p="http://schemas.microsoft.com/office/2006/metadata/properties" xmlns:ns2="3baa3fe4-e062-4580-9ff8-67986f948500" targetNamespace="http://schemas.microsoft.com/office/2006/metadata/properties" ma:root="true" ma:fieldsID="d14001a309c8280478829874f955b436" ns2:_="">
    <xsd:import namespace="3baa3fe4-e062-4580-9ff8-67986f9485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a3fe4-e062-4580-9ff8-67986f9485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7024EE-EF30-4C07-9F14-A94D18803DB0}"/>
</file>

<file path=customXml/itemProps2.xml><?xml version="1.0" encoding="utf-8"?>
<ds:datastoreItem xmlns:ds="http://schemas.openxmlformats.org/officeDocument/2006/customXml" ds:itemID="{0471525B-8761-41C7-AD58-B137254399A7}"/>
</file>

<file path=customXml/itemProps3.xml><?xml version="1.0" encoding="utf-8"?>
<ds:datastoreItem xmlns:ds="http://schemas.openxmlformats.org/officeDocument/2006/customXml" ds:itemID="{E08F01FC-54B6-4FFE-9327-54EB15EF654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1637</TotalTime>
  <Words>240</Words>
  <Application>Microsoft Office PowerPoint</Application>
  <PresentationFormat>Widescreen</PresentationFormat>
  <Paragraphs>52</Paragraphs>
  <Slides>14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Bauhaus 93</vt:lpstr>
      <vt:lpstr>Bradley Hand ITC</vt:lpstr>
      <vt:lpstr>Calibri</vt:lpstr>
      <vt:lpstr>Calibri Light</vt:lpstr>
      <vt:lpstr>Franklin Gothic Demi</vt:lpstr>
      <vt:lpstr>Franklin Gothic Demi Cond</vt:lpstr>
      <vt:lpstr>Times New Roman</vt:lpstr>
      <vt:lpstr>Wingdings</vt:lpstr>
      <vt:lpstr>Office Theme</vt:lpstr>
      <vt:lpstr>State of Hawaii Department of Commerce and Consumer Affairs Cable Television Division Hawaii Annual Code Challenge 2017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Debby N. Shin</dc:creator>
  <cp:lastModifiedBy>Debby N. Shin</cp:lastModifiedBy>
  <cp:revision>140</cp:revision>
  <cp:lastPrinted>2017-08-24T22:46:57Z</cp:lastPrinted>
  <dcterms:created xsi:type="dcterms:W3CDTF">2017-08-10T21:01:38Z</dcterms:created>
  <dcterms:modified xsi:type="dcterms:W3CDTF">2017-08-25T01:15:25Z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0x0101004F5BBABD3ED67B409AFFFDC911FC89DB</vt:lpwstr>
  </property>
</Properties>
</file>